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  <p:sldId id="276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0F94D5-6954-4AEE-8409-9DD54821CC86}" v="4" dt="2020-10-07T18:24:40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" y="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8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0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7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0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5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4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1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6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9A9ED-2B26-4D94-89C2-68CF3C91910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2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0.png"/><Relationship Id="rId9" Type="http://schemas.openxmlformats.org/officeDocument/2006/relationships/image" Target="../media/image1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One Dimensional 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Deriving formulas using a little calculus</a:t>
            </a:r>
          </a:p>
          <a:p>
            <a:r>
              <a:rPr lang="en-US" dirty="0"/>
              <a:t>Area under the curve</a:t>
            </a:r>
          </a:p>
        </p:txBody>
      </p:sp>
    </p:spTree>
    <p:extLst>
      <p:ext uri="{BB962C8B-B14F-4D97-AF65-F5344CB8AC3E}">
        <p14:creationId xmlns:p14="http://schemas.microsoft.com/office/powerpoint/2010/main" val="106299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FIVE” for Physics when the Acceleration is Constant.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596964"/>
                  </p:ext>
                </p:extLst>
              </p:nvPr>
            </p:nvGraphicFramePr>
            <p:xfrm>
              <a:off x="838200" y="1825625"/>
              <a:ext cx="10515600" cy="3979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Equation #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Equation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Missing Quantity / Variable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𝑣</m:t>
                                </m:r>
                                <m:r>
                                  <a:rPr lang="en-US" sz="2400" i="1" baseline="-25000" dirty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𝑜</m:t>
                                </m:r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+</m:t>
                                </m:r>
                                <m:r>
                                  <a:rPr lang="en-US" sz="2400" b="0" i="1" baseline="-25000" dirty="0" smtClean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 </m:t>
                                </m:r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𝑥</m:t>
                                </m:r>
                                <m:r>
                                  <a:rPr lang="en-US" sz="2400" i="1" baseline="-25000" dirty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𝑜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lang="en-US" sz="2400" i="1" baseline="-25000" dirty="0" err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𝑎𝑣𝑔</m:t>
                                </m:r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d>
                                  <m:d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dirty="0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  <m:r>
                                      <a:rPr lang="en-US" sz="2400" b="0" i="1" baseline="-25000" dirty="0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𝑜</m:t>
                                    </m:r>
                                    <m:r>
                                      <a:rPr lang="en-US" sz="2400" b="0" i="1" dirty="0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400" b="0" i="1" dirty="0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𝑣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𝑡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+ </m:t>
                              </m:r>
                              <m:box>
                                <m:box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b="0" i="1" dirty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dirty="0" smtClean="0">
                                          <a:latin typeface="Cambria Math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dirty="0" smtClean="0">
                                          <a:latin typeface="Cambria Math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24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𝑣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  <m:r>
                                <a:rPr lang="en-US" sz="2400" b="0" i="1" baseline="30000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𝑣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  <m:r>
                                <a:rPr lang="en-US" sz="2400" b="0" i="1" baseline="30000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+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 dirty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i="1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</m:oMath>
                          </a14:m>
                          <a:r>
                            <a:rPr lang="en-US" sz="2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𝑣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𝑡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  <m:box>
                                <m:box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b="0" i="1" dirty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dirty="0" smtClean="0">
                                          <a:latin typeface="Cambria Math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dirty="0" smtClean="0">
                                          <a:latin typeface="Cambria Math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24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𝑣</m:t>
                                </m:r>
                                <m:r>
                                  <a:rPr lang="en-US" sz="2400" i="1" baseline="-25000" dirty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𝑜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596964"/>
                  </p:ext>
                </p:extLst>
              </p:nvPr>
            </p:nvGraphicFramePr>
            <p:xfrm>
              <a:off x="838200" y="1825625"/>
              <a:ext cx="10515600" cy="3979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00"/>
                    <a:gridCol w="3505200"/>
                    <a:gridCol w="3505200"/>
                  </a:tblGrid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Equation #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Equation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Missing Quantity / Variable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1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104587" r="-100521" b="-40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104587" r="-696" b="-404587"/>
                          </a:stretch>
                        </a:blipFill>
                      </a:tcPr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2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204587" r="-100521" b="-30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204587" r="-696" b="-304587"/>
                          </a:stretch>
                        </a:blipFill>
                      </a:tcPr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3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304587" r="-100521" b="-20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304587" r="-696" b="-204587"/>
                          </a:stretch>
                        </a:blipFill>
                      </a:tcPr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4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404587" r="-100521" b="-10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404587" r="-696" b="-104587"/>
                          </a:stretch>
                        </a:blipFill>
                      </a:tcPr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5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504587" r="-100521" b="-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504587" r="-696" b="-458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685800" y="5939990"/>
            <a:ext cx="10820400" cy="64267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noAutofit/>
          </a:bodyPr>
          <a:lstStyle/>
          <a:p>
            <a:r>
              <a:rPr lang="en-US" dirty="0"/>
              <a:t>If you look at the last set of notes where we derived the BIG FIVE with algebra, we exclusively used Equations (1) and (3) to solve for (4) and (5).</a:t>
            </a:r>
          </a:p>
        </p:txBody>
      </p:sp>
      <p:sp>
        <p:nvSpPr>
          <p:cNvPr id="3" name="Action Button: Return 2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D4D34C77-7EEB-4E00-80D9-DF7F0F2E85E5}"/>
              </a:ext>
            </a:extLst>
          </p:cNvPr>
          <p:cNvSpPr/>
          <p:nvPr/>
        </p:nvSpPr>
        <p:spPr>
          <a:xfrm>
            <a:off x="11506200" y="6114123"/>
            <a:ext cx="638021" cy="682093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7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032967" y="1380853"/>
            <a:ext cx="4487578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We will now integrate both sides.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37245" y="275176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245" y="275176"/>
                <a:ext cx="3523833" cy="9091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311572" y="327530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𝑑𝑣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572" y="327530"/>
                <a:ext cx="3523833" cy="9091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06917" y="2059044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𝑑𝑣</m:t>
                        </m:r>
                      </m:e>
                    </m:nary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a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17" y="2059044"/>
                <a:ext cx="3523833" cy="9091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8520545" y="2211581"/>
            <a:ext cx="3525982" cy="654774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noAutofit/>
          </a:bodyPr>
          <a:lstStyle/>
          <a:p>
            <a:r>
              <a:rPr lang="en-US" dirty="0"/>
              <a:t>Since the acceleration is constant, we can move it outside the integral.</a:t>
            </a:r>
          </a:p>
        </p:txBody>
      </p:sp>
      <p:sp>
        <p:nvSpPr>
          <p:cNvPr id="17" name="Freeform 16"/>
          <p:cNvSpPr/>
          <p:nvPr/>
        </p:nvSpPr>
        <p:spPr>
          <a:xfrm rot="9028119" flipV="1">
            <a:off x="6890285" y="2288296"/>
            <a:ext cx="1477900" cy="1007747"/>
          </a:xfrm>
          <a:custGeom>
            <a:avLst/>
            <a:gdLst>
              <a:gd name="connsiteX0" fmla="*/ 0 w 2771775"/>
              <a:gd name="connsiteY0" fmla="*/ 2114550 h 2114550"/>
              <a:gd name="connsiteX1" fmla="*/ 2057400 w 2771775"/>
              <a:gd name="connsiteY1" fmla="*/ 1571625 h 2114550"/>
              <a:gd name="connsiteX2" fmla="*/ 2771775 w 2771775"/>
              <a:gd name="connsiteY2" fmla="*/ 0 h 211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1775" h="2114550">
                <a:moveTo>
                  <a:pt x="0" y="2114550"/>
                </a:moveTo>
                <a:cubicBezTo>
                  <a:pt x="797719" y="2019300"/>
                  <a:pt x="1595438" y="1924050"/>
                  <a:pt x="2057400" y="1571625"/>
                </a:cubicBezTo>
                <a:cubicBezTo>
                  <a:pt x="2519362" y="1219200"/>
                  <a:pt x="2645568" y="609600"/>
                  <a:pt x="2771775" y="0"/>
                </a:cubicBezTo>
              </a:path>
            </a:pathLst>
          </a:custGeom>
          <a:noFill/>
          <a:ln w="38100">
            <a:solidFill>
              <a:srgbClr val="C00000"/>
            </a:solidFill>
            <a:tailEnd type="stealth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06917" y="3359829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+ C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17" y="3359829"/>
                <a:ext cx="3523833" cy="9091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520545" y="3487039"/>
                <a:ext cx="3525982" cy="654774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baseline="-25000" dirty="0"/>
                  <a:t>o</a:t>
                </a:r>
                <a:r>
                  <a:rPr lang="en-US" dirty="0"/>
                  <a:t> 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=0, the constant C must equal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baseline="-25000" dirty="0"/>
                  <a:t>o</a:t>
                </a:r>
                <a:r>
                  <a:rPr lang="en-US" dirty="0"/>
                  <a:t> 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0545" y="3487039"/>
                <a:ext cx="3525982" cy="654774"/>
              </a:xfrm>
              <a:prstGeom prst="rect">
                <a:avLst/>
              </a:prstGeom>
              <a:blipFill rotWithShape="0">
                <a:blip r:embed="rId6"/>
                <a:stretch>
                  <a:fillRect l="-1557" t="-4673" r="-2422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126322" y="4429781"/>
            <a:ext cx="5682696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We can rewrite the equation to show that it is indeed the same as equation (1).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06917" y="5421536"/>
                <a:ext cx="3523833" cy="90919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1" baseline="-25000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800" dirty="0"/>
                  <a:t>		(1)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17" y="5421536"/>
                <a:ext cx="3523833" cy="909194"/>
              </a:xfrm>
              <a:prstGeom prst="rect">
                <a:avLst/>
              </a:prstGeom>
              <a:blipFill rotWithShape="0">
                <a:blip r:embed="rId7"/>
                <a:stretch>
                  <a:fillRect r="-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ight Arrow 24"/>
              <p:cNvSpPr/>
              <p:nvPr/>
            </p:nvSpPr>
            <p:spPr>
              <a:xfrm>
                <a:off x="4961078" y="635643"/>
                <a:ext cx="2350494" cy="29819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𝑑𝑣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5" name="Right Arrow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078" y="635643"/>
                <a:ext cx="2350494" cy="298199"/>
              </a:xfrm>
              <a:prstGeom prst="rightArrow">
                <a:avLst/>
              </a:prstGeom>
              <a:blipFill>
                <a:blip r:embed="rId8"/>
                <a:stretch>
                  <a:fillRect t="-14545" b="-3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ction Button: Blank 2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146DBF99-4733-401E-8A6A-42596A7870AC}"/>
              </a:ext>
            </a:extLst>
          </p:cNvPr>
          <p:cNvSpPr/>
          <p:nvPr/>
        </p:nvSpPr>
        <p:spPr>
          <a:xfrm>
            <a:off x="11412701" y="6099295"/>
            <a:ext cx="711749" cy="67715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1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20000" decel="3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3" accel="20000" decel="3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3" accel="20000" decel="3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3" accel="20000" decel="3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3" accel="20000" decel="3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6" grpId="0" animBg="1"/>
      <p:bldP spid="18" grpId="0" animBg="1"/>
      <p:bldP spid="19" grpId="0" animBg="1"/>
      <p:bldP spid="17" grpId="0" animBg="1"/>
      <p:bldP spid="20" grpId="0" animBg="1"/>
      <p:bldP spid="21" grpId="0" animBg="1"/>
      <p:bldP spid="22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015579" y="1145532"/>
            <a:ext cx="4487578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We will now integrate both sides.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486066" y="97881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6066" y="97881"/>
                <a:ext cx="3523833" cy="9091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360393" y="97881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393" y="97881"/>
                <a:ext cx="3523833" cy="909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68371" y="1764763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𝑣𝑑𝑡</m:t>
                        </m:r>
                      </m:e>
                    </m:nary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371" y="1764763"/>
                <a:ext cx="3523833" cy="9091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8284941" y="1784463"/>
            <a:ext cx="3525982" cy="87798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noAutofit/>
          </a:bodyPr>
          <a:lstStyle/>
          <a:p>
            <a:r>
              <a:rPr lang="en-US" dirty="0"/>
              <a:t>In this case, since the speed is NOT constant, we cannot move it outside the integral.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68371" y="2834715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28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2800" i="1" baseline="-25000">
                                <a:latin typeface="Cambria Math" panose="02040503050406030204" pitchFamily="18" charset="0"/>
                              </a:rPr>
                              <m:t>𝑜</m:t>
                            </m:r>
                            <m:r>
                              <a:rPr lang="en-US" sz="280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371" y="2834715"/>
                <a:ext cx="3523833" cy="9091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284941" y="2966020"/>
                <a:ext cx="3525982" cy="654774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en-US" dirty="0"/>
                  <a:t>However, we can substitute (1) that we just derived in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4941" y="2966020"/>
                <a:ext cx="3525982" cy="654774"/>
              </a:xfrm>
              <a:prstGeom prst="rect">
                <a:avLst/>
              </a:prstGeom>
              <a:blipFill rotWithShape="0">
                <a:blip r:embed="rId6"/>
                <a:stretch>
                  <a:fillRect l="-1384" t="-5607" r="-1730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772305" y="3937195"/>
            <a:ext cx="10609282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We can rewrite the equation as follows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68370" y="5694626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1" baseline="-25000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+</m:t>
                    </m:r>
                    <m:box>
                      <m:box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800" baseline="30000" dirty="0"/>
                  <a:t>2</a:t>
                </a:r>
                <a:r>
                  <a:rPr lang="en-US" sz="2800" dirty="0"/>
                  <a:t> + C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370" y="5694626"/>
                <a:ext cx="3523833" cy="90919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ight Arrow 24"/>
              <p:cNvSpPr/>
              <p:nvPr/>
            </p:nvSpPr>
            <p:spPr>
              <a:xfrm>
                <a:off x="5009899" y="458348"/>
                <a:ext cx="2350494" cy="29819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5" name="Right Arrow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899" y="458348"/>
                <a:ext cx="2350494" cy="298199"/>
              </a:xfrm>
              <a:prstGeom prst="rightArrow">
                <a:avLst/>
              </a:prstGeom>
              <a:blipFill>
                <a:blip r:embed="rId8"/>
                <a:stretch>
                  <a:fillRect t="-14545" b="-3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83300" y="4592146"/>
                <a:ext cx="4487577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i="1" baseline="-25000">
                          <a:latin typeface="Cambria Math" panose="02040503050406030204" pitchFamily="18" charset="0"/>
                        </a:rPr>
                        <m:t>𝑜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300" y="4592146"/>
                <a:ext cx="4487577" cy="90919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574078" y="4592146"/>
                <a:ext cx="3380509" cy="902731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square" rtlCol="0">
                <a:noAutofit/>
              </a:bodyPr>
              <a:lstStyle/>
              <a:p>
                <a:r>
                  <a:rPr lang="en-US" dirty="0"/>
                  <a:t>In this case, both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i="1" baseline="-25000">
                        <a:latin typeface="Cambria Math" panose="02040503050406030204" pitchFamily="18" charset="0"/>
                      </a:rPr>
                      <m:t>𝑜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are constants and can be moved outside the integral.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4078" y="4592146"/>
                <a:ext cx="3380509" cy="902731"/>
              </a:xfrm>
              <a:prstGeom prst="rect">
                <a:avLst/>
              </a:prstGeom>
              <a:blipFill rotWithShape="0">
                <a:blip r:embed="rId10"/>
                <a:stretch>
                  <a:fillRect l="-1625" t="-3378" b="-12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561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20000" decel="3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3" accel="20000" decel="3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3" accel="20000" decel="3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accel="20000" decel="3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3" accel="20000" decel="3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3" accel="20000" decel="3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64191" y="339663"/>
                <a:ext cx="9970326" cy="461665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If we now plug in 0 for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, you will see that C must be the starting position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baseline="-25000">
                        <a:latin typeface="Cambria Math" panose="02040503050406030204" pitchFamily="18" charset="0"/>
                      </a:rPr>
                      <m:t>𝑜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191" y="339663"/>
                <a:ext cx="9970326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97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64190" y="2225146"/>
                <a:ext cx="9970327" cy="461665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Rearranging for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4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</m:oMath>
                </a14:m>
                <a:r>
                  <a:rPr lang="en-US" sz="2400" dirty="0"/>
                  <a:t> gives us…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190" y="2225146"/>
                <a:ext cx="9970327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97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06915" y="1059638"/>
                <a:ext cx="3523833" cy="9091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none" lIns="0" tIns="0" rIns="0" bIns="0" rtlCol="0" anchor="ctr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1" baseline="-25000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+</m:t>
                    </m:r>
                    <m:box>
                      <m:box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800" baseline="30000" dirty="0"/>
                  <a:t>2</a:t>
                </a:r>
                <a:r>
                  <a:rPr lang="en-US" sz="2800" dirty="0"/>
                  <a:t> +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 baseline="-25000">
                        <a:latin typeface="Cambria Math" panose="02040503050406030204" pitchFamily="18" charset="0"/>
                      </a:rPr>
                      <m:t>𝑜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15" y="1059638"/>
                <a:ext cx="3523833" cy="9091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>
                <a:spLocks/>
              </p:cNvSpPr>
              <p:nvPr/>
            </p:nvSpPr>
            <p:spPr>
              <a:xfrm>
                <a:off x="4238170" y="3157129"/>
                <a:ext cx="4717143" cy="6165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8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8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8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𝑡</m:t>
                    </m:r>
                    <m:r>
                      <a:rPr lang="en-US" sz="28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 </m:t>
                    </m:r>
                    <m:box>
                      <m:box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2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8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 </a:t>
                </a:r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(3)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170" y="3157129"/>
                <a:ext cx="4717143" cy="616585"/>
              </a:xfrm>
              <a:prstGeom prst="rect">
                <a:avLst/>
              </a:prstGeom>
              <a:blipFill rotWithShape="0">
                <a:blip r:embed="rId5"/>
                <a:stretch>
                  <a:fillRect t="-11881" r="-2713" b="-10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164190" y="4244032"/>
            <a:ext cx="9970327" cy="9027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noAutofit/>
          </a:bodyPr>
          <a:lstStyle/>
          <a:p>
            <a:r>
              <a:rPr lang="en-US" sz="2400" dirty="0"/>
              <a:t>With the exception of (2), the other two formulas (4) and (5) can be derived using integral calculus instead of algebra!</a:t>
            </a:r>
          </a:p>
        </p:txBody>
      </p:sp>
      <p:sp>
        <p:nvSpPr>
          <p:cNvPr id="2" name="Action Button: Blank 1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EC296FC8-BE58-45B1-83F5-2F5F62A9FC99}"/>
              </a:ext>
            </a:extLst>
          </p:cNvPr>
          <p:cNvSpPr/>
          <p:nvPr/>
        </p:nvSpPr>
        <p:spPr>
          <a:xfrm>
            <a:off x="11412701" y="6099295"/>
            <a:ext cx="711749" cy="67715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3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3" accel="20000" decel="3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  <p:bldP spid="23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349D1D8-A904-49F4-80F6-FF20DF939E4E}">
  <we:reference id="wa104178141" version="2.0.9.0" store="en-US" storeType="OMEX"/>
  <we:alternateReferences>
    <we:reference id="WA104178141" version="2.0.9.0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2948</TotalTime>
  <Words>386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One Dimensional Motion</vt:lpstr>
      <vt:lpstr>The “BIG FIVE” for Physics when the Acceleration is Constant.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Dimensional Motion</dc:title>
  <dc:creator>Charlie Ropes</dc:creator>
  <cp:lastModifiedBy>Charlie Ropes</cp:lastModifiedBy>
  <cp:revision>106</cp:revision>
  <dcterms:created xsi:type="dcterms:W3CDTF">2016-08-22T20:47:36Z</dcterms:created>
  <dcterms:modified xsi:type="dcterms:W3CDTF">2020-10-07T18:26:17Z</dcterms:modified>
</cp:coreProperties>
</file>